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7" r:id="rId3"/>
    <p:sldId id="268" r:id="rId4"/>
    <p:sldId id="269" r:id="rId5"/>
    <p:sldId id="270" r:id="rId6"/>
    <p:sldId id="27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95F010-C4FB-45ED-A9E3-AEE97AD9CB22}" type="datetimeFigureOut">
              <a:rPr lang="en-IN" smtClean="0"/>
              <a:t>08-01-2023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D00380-E8CA-4CB6-9CD1-02C8F6C9BCF4}" type="slidenum">
              <a:rPr lang="en-IN" smtClean="0"/>
              <a:t>‹#›</a:t>
            </a:fld>
            <a:endParaRPr lang="en-IN"/>
          </a:p>
        </p:txBody>
      </p:sp>
    </p:spTree>
    <p:extLst>
      <p:ext uri="{BB962C8B-B14F-4D97-AF65-F5344CB8AC3E}">
        <p14:creationId xmlns:p14="http://schemas.microsoft.com/office/powerpoint/2010/main" val="324197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C1E09-E1B6-EFBB-AA64-F587BBA74D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C67F2FF-46D2-6A9E-033A-3361B9CC4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2EE124C-A0A4-DA9E-BA3F-4630CF49D9BF}"/>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3156FC1E-0203-9999-DB9D-FC038C96C4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A9547D-BEC0-2E30-1C87-4CC5B9B1168C}"/>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199607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A78D-AAA3-EB6E-352C-A53F174EFCE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386CEDE-7A81-5A51-7610-1E025363BF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4A0DCB9-7C52-3465-6A5F-8517576D89CF}"/>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6E142467-DE57-C188-CCAC-AE684CC161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6D99DA-F8A9-0277-656E-6D546CBA4D8A}"/>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2029848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441EE2-C10A-9AFC-7271-09B73308C9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AE8FCE9-8F0D-0CA1-DD6D-2823548A6C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AFD875-1A34-9601-B949-8F9C5A7ED233}"/>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0836EB69-CF65-8843-80E2-4E0809D062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99868E1-FDCE-6E26-46FC-1CC6621927AA}"/>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245282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1658-DD64-1CF4-CADD-8D35201F404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D2F3F49-3430-6FD5-0766-BA4FFCF5EA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78436A7-96E0-E62A-C0A6-F109D3E85F21}"/>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C337C910-C628-B315-5D84-7B3D11FDF1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40D6CE-DCC8-8DAB-1E6C-512CF852A788}"/>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389701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02F69-7BF7-C10F-889C-5396145DC6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210A9E4-3B60-4B81-6418-DA85A2B903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DB8545-351E-5B94-94FD-37A198A4B15B}"/>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59260931-5DAA-243B-ABFB-311A7B4797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4D84C4-2E9E-F712-1F8B-F5906E88D411}"/>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3520479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111D-3B77-0DD2-5E95-387A922062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7B6150C-6CDA-3D01-88E8-A35FE4F46D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B5F253E-A86B-4CB2-CE94-793A274AF7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24D2605-6464-FF0B-D8B9-FA47349F4803}"/>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6" name="Footer Placeholder 5">
            <a:extLst>
              <a:ext uri="{FF2B5EF4-FFF2-40B4-BE49-F238E27FC236}">
                <a16:creationId xmlns:a16="http://schemas.microsoft.com/office/drawing/2014/main" id="{C1DEF35B-A646-2661-F3BB-371A04422CA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E38B2D0-2500-30C3-4CE1-68EB0524D15A}"/>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4186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61A82-1607-29CB-6776-DF2AE100C57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8D7D19-5523-C919-5AE8-D4E38EA407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E138EB-C6FC-1633-7D9D-E888FB1D44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6374D85-26C6-DD7E-A774-23E2188DC0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D94BC-DD5C-CB3B-CF27-91CCD96994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CF9DEA-F4BF-F117-DCF7-0287B57D1481}"/>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8" name="Footer Placeholder 7">
            <a:extLst>
              <a:ext uri="{FF2B5EF4-FFF2-40B4-BE49-F238E27FC236}">
                <a16:creationId xmlns:a16="http://schemas.microsoft.com/office/drawing/2014/main" id="{49B42DD3-7DCE-EBCB-51EF-816EA8E1FA1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7B1294F-11FC-090A-94D4-60FEFCAAA8DE}"/>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1273155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461A2-A52C-FD38-D228-99F5FB456EE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8CC09CB-6C14-65EB-231D-3444E0A9B7C2}"/>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4" name="Footer Placeholder 3">
            <a:extLst>
              <a:ext uri="{FF2B5EF4-FFF2-40B4-BE49-F238E27FC236}">
                <a16:creationId xmlns:a16="http://schemas.microsoft.com/office/drawing/2014/main" id="{575965B5-F1AB-6A59-FD88-1CD06270855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426A529-BA66-3C0C-9F9B-F75ADDEA4A24}"/>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38258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ACAD48-BCC6-E91F-FB09-5CC8ED953B7A}"/>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3" name="Footer Placeholder 2">
            <a:extLst>
              <a:ext uri="{FF2B5EF4-FFF2-40B4-BE49-F238E27FC236}">
                <a16:creationId xmlns:a16="http://schemas.microsoft.com/office/drawing/2014/main" id="{18D4B5F0-DA20-333F-F197-7B769DE1B1A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B863B04-2A6A-957F-4969-53D6C11EF159}"/>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73445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B55A-63BB-F020-141C-0ED3CF9DCC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47DD88-D50F-05F4-DFDE-20D476D44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A37E800-737A-3E04-9D56-7B53C58A3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D00651-558B-D253-2BD7-11C708FB268B}"/>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6" name="Footer Placeholder 5">
            <a:extLst>
              <a:ext uri="{FF2B5EF4-FFF2-40B4-BE49-F238E27FC236}">
                <a16:creationId xmlns:a16="http://schemas.microsoft.com/office/drawing/2014/main" id="{36B4B66B-BE67-AE7B-8E5A-126C9FE7CE4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BFD6BCF-D3A1-3000-FCC7-5783CBE534CB}"/>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191446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4DBF-07AD-11AB-F4AB-23587A6D19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C1B45A3-7634-529C-181C-1125F559C9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3157894-85F4-1F1D-41BB-C71743440B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A172E1-2D01-9178-D45B-66C70F62D388}"/>
              </a:ext>
            </a:extLst>
          </p:cNvPr>
          <p:cNvSpPr>
            <a:spLocks noGrp="1"/>
          </p:cNvSpPr>
          <p:nvPr>
            <p:ph type="dt" sz="half" idx="10"/>
          </p:nvPr>
        </p:nvSpPr>
        <p:spPr/>
        <p:txBody>
          <a:bodyPr/>
          <a:lstStyle/>
          <a:p>
            <a:fld id="{F268124A-4075-4ED8-8594-F7D913C6892D}" type="datetimeFigureOut">
              <a:rPr lang="en-IN" smtClean="0"/>
              <a:t>08-01-2023</a:t>
            </a:fld>
            <a:endParaRPr lang="en-IN"/>
          </a:p>
        </p:txBody>
      </p:sp>
      <p:sp>
        <p:nvSpPr>
          <p:cNvPr id="6" name="Footer Placeholder 5">
            <a:extLst>
              <a:ext uri="{FF2B5EF4-FFF2-40B4-BE49-F238E27FC236}">
                <a16:creationId xmlns:a16="http://schemas.microsoft.com/office/drawing/2014/main" id="{087295DE-012E-3679-AC7D-8085D809CC7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1F4C3A2-0BD9-E903-DBD8-119BCF7B1114}"/>
              </a:ext>
            </a:extLst>
          </p:cNvPr>
          <p:cNvSpPr>
            <a:spLocks noGrp="1"/>
          </p:cNvSpPr>
          <p:nvPr>
            <p:ph type="sldNum" sz="quarter" idx="12"/>
          </p:nvPr>
        </p:nvSpPr>
        <p:spPr/>
        <p:txBody>
          <a:bodyPr/>
          <a:lstStyle/>
          <a:p>
            <a:fld id="{42AEA85C-8562-4D7B-BF8D-76640CD455A7}" type="slidenum">
              <a:rPr lang="en-IN" smtClean="0"/>
              <a:t>‹#›</a:t>
            </a:fld>
            <a:endParaRPr lang="en-IN"/>
          </a:p>
        </p:txBody>
      </p:sp>
    </p:spTree>
    <p:extLst>
      <p:ext uri="{BB962C8B-B14F-4D97-AF65-F5344CB8AC3E}">
        <p14:creationId xmlns:p14="http://schemas.microsoft.com/office/powerpoint/2010/main" val="3650696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02FE63-E3E0-55B0-2155-B614FD10EA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271DFE-C405-D5BB-E893-868BD3830F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D5FBD2-5160-44BF-624C-9F1902E4E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8124A-4075-4ED8-8594-F7D913C6892D}" type="datetimeFigureOut">
              <a:rPr lang="en-IN" smtClean="0"/>
              <a:t>08-01-2023</a:t>
            </a:fld>
            <a:endParaRPr lang="en-IN"/>
          </a:p>
        </p:txBody>
      </p:sp>
      <p:sp>
        <p:nvSpPr>
          <p:cNvPr id="5" name="Footer Placeholder 4">
            <a:extLst>
              <a:ext uri="{FF2B5EF4-FFF2-40B4-BE49-F238E27FC236}">
                <a16:creationId xmlns:a16="http://schemas.microsoft.com/office/drawing/2014/main" id="{08C064AD-7946-0C1F-F914-D2F439E6FC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80A81A0-B99B-0A2B-2676-90955FBEB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EA85C-8562-4D7B-BF8D-76640CD455A7}" type="slidenum">
              <a:rPr lang="en-IN" smtClean="0"/>
              <a:t>‹#›</a:t>
            </a:fld>
            <a:endParaRPr lang="en-IN"/>
          </a:p>
        </p:txBody>
      </p:sp>
    </p:spTree>
    <p:extLst>
      <p:ext uri="{BB962C8B-B14F-4D97-AF65-F5344CB8AC3E}">
        <p14:creationId xmlns:p14="http://schemas.microsoft.com/office/powerpoint/2010/main" val="211673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1982913" y="2474818"/>
            <a:ext cx="9308386"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rgbClr val="0070C0"/>
                </a:solidFill>
                <a:latin typeface="Arial" panose="020B0604020202020204" pitchFamily="34" charset="0"/>
                <a:cs typeface="Arial" panose="020B0604020202020204" pitchFamily="34" charset="0"/>
              </a:rPr>
              <a:t>SMALL SCALE INDUSTRIES IN INDIA</a:t>
            </a:r>
          </a:p>
          <a:p>
            <a:r>
              <a:rPr lang="en-US" sz="2000" b="1" dirty="0">
                <a:latin typeface="Arial" panose="020B0604020202020204" pitchFamily="34" charset="0"/>
                <a:cs typeface="Arial" panose="020B0604020202020204" pitchFamily="34" charset="0"/>
              </a:rPr>
              <a:t>        YEAR- SECOND 	SEMESTER-3   SESSION -2021-2022</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BASIC FEATURES OF INDIAN ECONOMY</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56243" y="3206746"/>
            <a:ext cx="3380196" cy="369332"/>
          </a:xfrm>
          <a:prstGeom prst="rect">
            <a:avLst/>
          </a:prstGeom>
          <a:noFill/>
        </p:spPr>
        <p:txBody>
          <a:bodyPr wrap="square" rtlCol="0">
            <a:spAutoFit/>
          </a:bodyPr>
          <a:lstStyle/>
          <a:p>
            <a:r>
              <a:rPr lang="en-IN" dirty="0"/>
              <a:t>DATE OF LECTURE:  23/11/2021</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E3AE59D-BD69-3799-4B74-2D2429CAF362}"/>
              </a:ext>
            </a:extLst>
          </p:cNvPr>
          <p:cNvSpPr txBox="1"/>
          <p:nvPr/>
        </p:nvSpPr>
        <p:spPr>
          <a:xfrm>
            <a:off x="441790" y="595901"/>
            <a:ext cx="2255904" cy="461665"/>
          </a:xfrm>
          <a:prstGeom prst="rect">
            <a:avLst/>
          </a:prstGeom>
          <a:noFill/>
        </p:spPr>
        <p:txBody>
          <a:bodyPr wrap="square" rtlCol="0">
            <a:spAutoFit/>
          </a:bodyPr>
          <a:lstStyle/>
          <a:p>
            <a:r>
              <a:rPr lang="en-IN" sz="2400" b="1" dirty="0">
                <a:latin typeface="Arial" panose="020B0604020202020204" pitchFamily="34" charset="0"/>
                <a:cs typeface="Arial" panose="020B0604020202020204" pitchFamily="34" charset="0"/>
              </a:rPr>
              <a:t>DEFINITION</a:t>
            </a:r>
          </a:p>
        </p:txBody>
      </p:sp>
      <p:sp>
        <p:nvSpPr>
          <p:cNvPr id="5" name="TextBox 4">
            <a:extLst>
              <a:ext uri="{FF2B5EF4-FFF2-40B4-BE49-F238E27FC236}">
                <a16:creationId xmlns:a16="http://schemas.microsoft.com/office/drawing/2014/main" id="{9D735706-1887-0A17-4DD1-D65CCFCDC4B8}"/>
              </a:ext>
            </a:extLst>
          </p:cNvPr>
          <p:cNvSpPr txBox="1"/>
          <p:nvPr/>
        </p:nvSpPr>
        <p:spPr>
          <a:xfrm>
            <a:off x="339047" y="1057566"/>
            <a:ext cx="11411163" cy="1754326"/>
          </a:xfrm>
          <a:prstGeom prst="rect">
            <a:avLst/>
          </a:prstGeom>
          <a:noFill/>
        </p:spPr>
        <p:txBody>
          <a:bodyPr wrap="square" rtlCol="0">
            <a:spAutoFit/>
          </a:bodyPr>
          <a:lstStyle/>
          <a:p>
            <a:pPr algn="just"/>
            <a:r>
              <a:rPr lang="en-US" b="0" i="0" dirty="0">
                <a:solidFill>
                  <a:srgbClr val="333333"/>
                </a:solidFill>
                <a:effectLst/>
                <a:latin typeface="Arial" panose="020B0604020202020204" pitchFamily="34" charset="0"/>
                <a:cs typeface="Arial" panose="020B0604020202020204" pitchFamily="34" charset="0"/>
              </a:rPr>
              <a:t>Small scale industries are referred to as those industries in which the process of manufacturing, production and servicing are done on a small scale.</a:t>
            </a:r>
          </a:p>
          <a:p>
            <a:pPr algn="just"/>
            <a:r>
              <a:rPr lang="en-US" b="0" i="0" dirty="0">
                <a:solidFill>
                  <a:srgbClr val="333333"/>
                </a:solidFill>
                <a:effectLst/>
                <a:latin typeface="Arial" panose="020B0604020202020204" pitchFamily="34" charset="0"/>
                <a:cs typeface="Arial" panose="020B0604020202020204" pitchFamily="34" charset="0"/>
              </a:rPr>
              <a:t>The investment on such industries is one time and these investments are mostly done on plant and machinery, the total investment on such industries do not exceed 1 crore.</a:t>
            </a:r>
          </a:p>
          <a:p>
            <a:pPr algn="just"/>
            <a:r>
              <a:rPr lang="en-US" b="0" i="0" dirty="0">
                <a:solidFill>
                  <a:srgbClr val="333333"/>
                </a:solidFill>
                <a:effectLst/>
                <a:latin typeface="Arial" panose="020B0604020202020204" pitchFamily="34" charset="0"/>
                <a:cs typeface="Arial" panose="020B0604020202020204" pitchFamily="34" charset="0"/>
              </a:rPr>
              <a:t>In small scale industries, the manufacturing of goods and rendering of services are done with the help of smaller machines and very limited manpower.</a:t>
            </a:r>
          </a:p>
        </p:txBody>
      </p:sp>
      <p:sp>
        <p:nvSpPr>
          <p:cNvPr id="6" name="TextBox 5">
            <a:extLst>
              <a:ext uri="{FF2B5EF4-FFF2-40B4-BE49-F238E27FC236}">
                <a16:creationId xmlns:a16="http://schemas.microsoft.com/office/drawing/2014/main" id="{4864804C-D67B-54AE-0D1F-299D68B5D704}"/>
              </a:ext>
            </a:extLst>
          </p:cNvPr>
          <p:cNvSpPr txBox="1"/>
          <p:nvPr/>
        </p:nvSpPr>
        <p:spPr>
          <a:xfrm>
            <a:off x="267128" y="3061967"/>
            <a:ext cx="11657744" cy="3877985"/>
          </a:xfrm>
          <a:prstGeom prst="rect">
            <a:avLst/>
          </a:prstGeom>
          <a:noFill/>
        </p:spPr>
        <p:txBody>
          <a:bodyPr wrap="square" rtlCol="0">
            <a:spAutoFit/>
          </a:bodyPr>
          <a:lstStyle/>
          <a:p>
            <a:pPr algn="l"/>
            <a:r>
              <a:rPr lang="en-US" sz="2400" b="1" i="0" dirty="0">
                <a:effectLst/>
                <a:latin typeface="Arial" panose="020B0604020202020204" pitchFamily="34" charset="0"/>
                <a:cs typeface="Arial" panose="020B0604020202020204" pitchFamily="34" charset="0"/>
              </a:rPr>
              <a:t>Characteristics of SSI</a:t>
            </a:r>
          </a:p>
          <a:p>
            <a:pPr algn="l"/>
            <a:endParaRPr lang="en-US" sz="2400" b="1" i="0" dirty="0">
              <a:effectLst/>
              <a:latin typeface="Arial" panose="020B0604020202020204" pitchFamily="34" charset="0"/>
              <a:cs typeface="Arial" panose="020B0604020202020204" pitchFamily="34" charset="0"/>
            </a:endParaRPr>
          </a:p>
          <a:p>
            <a:pPr algn="l"/>
            <a:r>
              <a:rPr lang="en-US" b="1" i="0" dirty="0">
                <a:solidFill>
                  <a:srgbClr val="000000"/>
                </a:solidFill>
                <a:effectLst/>
                <a:latin typeface="Arial" panose="020B0604020202020204" pitchFamily="34" charset="0"/>
                <a:cs typeface="Arial" panose="020B0604020202020204" pitchFamily="34" charset="0"/>
              </a:rPr>
              <a:t>Ownership</a:t>
            </a:r>
          </a:p>
          <a:p>
            <a:pPr algn="l"/>
            <a:r>
              <a:rPr lang="en-US" b="0" i="0" dirty="0">
                <a:solidFill>
                  <a:srgbClr val="314259"/>
                </a:solidFill>
                <a:effectLst/>
                <a:latin typeface="Arial" panose="020B0604020202020204" pitchFamily="34" charset="0"/>
                <a:cs typeface="Arial" panose="020B0604020202020204" pitchFamily="34" charset="0"/>
              </a:rPr>
              <a:t>SSI’s generally are under single ownership. So it can either be a sole proprietorship or sometimes a partnership.</a:t>
            </a:r>
          </a:p>
          <a:p>
            <a:pPr algn="l"/>
            <a:endParaRPr lang="en-US" b="0" i="0" dirty="0">
              <a:solidFill>
                <a:srgbClr val="314259"/>
              </a:solidFill>
              <a:effectLst/>
              <a:latin typeface="Arial" panose="020B0604020202020204" pitchFamily="34" charset="0"/>
              <a:cs typeface="Arial" panose="020B0604020202020204" pitchFamily="34" charset="0"/>
            </a:endParaRPr>
          </a:p>
          <a:p>
            <a:pPr algn="l"/>
            <a:r>
              <a:rPr lang="en-US" b="1" i="0" dirty="0">
                <a:solidFill>
                  <a:srgbClr val="000000"/>
                </a:solidFill>
                <a:effectLst/>
                <a:latin typeface="Arial" panose="020B0604020202020204" pitchFamily="34" charset="0"/>
                <a:cs typeface="Arial" panose="020B0604020202020204" pitchFamily="34" charset="0"/>
              </a:rPr>
              <a:t>Management</a:t>
            </a:r>
          </a:p>
          <a:p>
            <a:pPr algn="l"/>
            <a:r>
              <a:rPr lang="en-US" b="0" i="0" dirty="0">
                <a:solidFill>
                  <a:srgbClr val="314259"/>
                </a:solidFill>
                <a:effectLst/>
                <a:latin typeface="Arial" panose="020B0604020202020204" pitchFamily="34" charset="0"/>
                <a:cs typeface="Arial" panose="020B0604020202020204" pitchFamily="34" charset="0"/>
              </a:rPr>
              <a:t>Generally, both the management and the control is with the owner/owners. Hence the owner is actively involved in the day-to-day activities of the business.</a:t>
            </a:r>
          </a:p>
          <a:p>
            <a:pPr algn="l"/>
            <a:endParaRPr lang="en-US" b="0" i="0" dirty="0">
              <a:solidFill>
                <a:srgbClr val="314259"/>
              </a:solidFill>
              <a:effectLst/>
              <a:latin typeface="Arial" panose="020B0604020202020204" pitchFamily="34" charset="0"/>
              <a:cs typeface="Arial" panose="020B0604020202020204" pitchFamily="34" charset="0"/>
            </a:endParaRPr>
          </a:p>
          <a:p>
            <a:pPr algn="l"/>
            <a:r>
              <a:rPr lang="en-US" b="1" i="0" dirty="0">
                <a:solidFill>
                  <a:srgbClr val="000000"/>
                </a:solidFill>
                <a:effectLst/>
                <a:latin typeface="Arial" panose="020B0604020202020204" pitchFamily="34" charset="0"/>
                <a:cs typeface="Arial" panose="020B0604020202020204" pitchFamily="34" charset="0"/>
              </a:rPr>
              <a:t>Labor Intensive</a:t>
            </a:r>
          </a:p>
          <a:p>
            <a:pPr algn="l"/>
            <a:r>
              <a:rPr lang="en-US" b="0" i="0" dirty="0">
                <a:solidFill>
                  <a:srgbClr val="314259"/>
                </a:solidFill>
                <a:effectLst/>
                <a:latin typeface="Arial" panose="020B0604020202020204" pitchFamily="34" charset="0"/>
                <a:cs typeface="Arial" panose="020B0604020202020204" pitchFamily="34" charset="0"/>
              </a:rPr>
              <a:t>SSI’s dependence on technology is pretty limited. Hence they tend to use </a:t>
            </a:r>
            <a:r>
              <a:rPr lang="en-US" b="0" i="0" dirty="0" err="1">
                <a:solidFill>
                  <a:srgbClr val="314259"/>
                </a:solidFill>
                <a:effectLst/>
                <a:latin typeface="Arial" panose="020B0604020202020204" pitchFamily="34" charset="0"/>
                <a:cs typeface="Arial" panose="020B0604020202020204" pitchFamily="34" charset="0"/>
              </a:rPr>
              <a:t>labour</a:t>
            </a:r>
            <a:r>
              <a:rPr lang="en-US" b="0" i="0" dirty="0">
                <a:solidFill>
                  <a:srgbClr val="314259"/>
                </a:solidFill>
                <a:effectLst/>
                <a:latin typeface="Arial" panose="020B0604020202020204" pitchFamily="34" charset="0"/>
                <a:cs typeface="Arial" panose="020B0604020202020204" pitchFamily="34" charset="0"/>
              </a:rPr>
              <a:t> and manpower for their production activities.</a:t>
            </a:r>
          </a:p>
          <a:p>
            <a:endParaRPr lang="en-IN" dirty="0"/>
          </a:p>
        </p:txBody>
      </p:sp>
    </p:spTree>
    <p:extLst>
      <p:ext uri="{BB962C8B-B14F-4D97-AF65-F5344CB8AC3E}">
        <p14:creationId xmlns:p14="http://schemas.microsoft.com/office/powerpoint/2010/main" val="298391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E5A493-AFCE-644A-8593-2E5EF53E6B20}"/>
              </a:ext>
            </a:extLst>
          </p:cNvPr>
          <p:cNvSpPr txBox="1"/>
          <p:nvPr/>
        </p:nvSpPr>
        <p:spPr>
          <a:xfrm>
            <a:off x="267128" y="328773"/>
            <a:ext cx="11753636" cy="3970318"/>
          </a:xfrm>
          <a:prstGeom prst="rect">
            <a:avLst/>
          </a:prstGeom>
          <a:noFill/>
        </p:spPr>
        <p:txBody>
          <a:bodyPr wrap="square">
            <a:spAutoFit/>
          </a:bodyPr>
          <a:lstStyle/>
          <a:p>
            <a:pPr algn="just"/>
            <a:r>
              <a:rPr lang="en-US" sz="2400" b="1" i="0" dirty="0">
                <a:effectLst/>
                <a:latin typeface="Arial" panose="020B0604020202020204" pitchFamily="34" charset="0"/>
                <a:cs typeface="Arial" panose="020B0604020202020204" pitchFamily="34" charset="0"/>
              </a:rPr>
              <a:t>Characteristics of SSI(Contd.)</a:t>
            </a:r>
          </a:p>
          <a:p>
            <a:pPr algn="just"/>
            <a:endParaRPr lang="en-US" sz="2400" b="1" i="0" dirty="0">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Flexibility</a:t>
            </a:r>
          </a:p>
          <a:p>
            <a:pPr algn="just"/>
            <a:r>
              <a:rPr lang="en-US" b="0" i="0" dirty="0">
                <a:solidFill>
                  <a:srgbClr val="314259"/>
                </a:solidFill>
                <a:effectLst/>
                <a:latin typeface="Arial" panose="020B0604020202020204" pitchFamily="34" charset="0"/>
                <a:cs typeface="Arial" panose="020B0604020202020204" pitchFamily="34" charset="0"/>
              </a:rPr>
              <a:t>SSI’s are more adaptable to their changing business environment. So in case of amendments or unexpected developments, they are flexible enough to adapt and carry on, unlike large industries.</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Limited Reach</a:t>
            </a:r>
          </a:p>
          <a:p>
            <a:pPr algn="just"/>
            <a:r>
              <a:rPr lang="en-US" b="0" i="0" dirty="0">
                <a:solidFill>
                  <a:srgbClr val="314259"/>
                </a:solidFill>
                <a:effectLst/>
                <a:latin typeface="Arial" panose="020B0604020202020204" pitchFamily="34" charset="0"/>
                <a:cs typeface="Arial" panose="020B0604020202020204" pitchFamily="34" charset="0"/>
              </a:rPr>
              <a:t>Small scale industries have a restricted zone of operations. Hence, they can meet their local and regional demand.</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Resources </a:t>
            </a:r>
            <a:r>
              <a:rPr lang="en-US" b="1" i="0" dirty="0" err="1">
                <a:solidFill>
                  <a:srgbClr val="000000"/>
                </a:solidFill>
                <a:effectLst/>
                <a:latin typeface="Arial" panose="020B0604020202020204" pitchFamily="34" charset="0"/>
                <a:cs typeface="Arial" panose="020B0604020202020204" pitchFamily="34" charset="0"/>
              </a:rPr>
              <a:t>Utilisation</a:t>
            </a:r>
            <a:endParaRPr lang="en-US" b="1" i="0" dirty="0">
              <a:solidFill>
                <a:srgbClr val="000000"/>
              </a:solidFill>
              <a:effectLst/>
              <a:latin typeface="Arial" panose="020B0604020202020204" pitchFamily="34" charset="0"/>
              <a:cs typeface="Arial" panose="020B0604020202020204" pitchFamily="34" charset="0"/>
            </a:endParaRPr>
          </a:p>
          <a:p>
            <a:pPr algn="just"/>
            <a:r>
              <a:rPr lang="en-US" b="0" i="0" dirty="0">
                <a:solidFill>
                  <a:srgbClr val="314259"/>
                </a:solidFill>
                <a:effectLst/>
                <a:latin typeface="Arial" panose="020B0604020202020204" pitchFamily="34" charset="0"/>
                <a:cs typeface="Arial" panose="020B0604020202020204" pitchFamily="34" charset="0"/>
              </a:rPr>
              <a:t>They use local and readily available resources which helps the economy fully </a:t>
            </a:r>
            <a:r>
              <a:rPr lang="en-US" b="0" i="0" dirty="0" err="1">
                <a:solidFill>
                  <a:srgbClr val="314259"/>
                </a:solidFill>
                <a:effectLst/>
                <a:latin typeface="Arial" panose="020B0604020202020204" pitchFamily="34" charset="0"/>
                <a:cs typeface="Arial" panose="020B0604020202020204" pitchFamily="34" charset="0"/>
              </a:rPr>
              <a:t>utilise</a:t>
            </a:r>
            <a:r>
              <a:rPr lang="en-US" b="0" i="0" dirty="0">
                <a:solidFill>
                  <a:srgbClr val="314259"/>
                </a:solidFill>
                <a:effectLst/>
                <a:latin typeface="Arial" panose="020B0604020202020204" pitchFamily="34" charset="0"/>
                <a:cs typeface="Arial" panose="020B0604020202020204" pitchFamily="34" charset="0"/>
              </a:rPr>
              <a:t> natural resources with minimum wastage.</a:t>
            </a:r>
          </a:p>
          <a:p>
            <a:pPr algn="just"/>
            <a:endParaRPr lang="en-US" sz="24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32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10E75C-13CE-B335-BF23-BB2D122F1482}"/>
              </a:ext>
            </a:extLst>
          </p:cNvPr>
          <p:cNvSpPr txBox="1"/>
          <p:nvPr/>
        </p:nvSpPr>
        <p:spPr>
          <a:xfrm>
            <a:off x="801384" y="1263722"/>
            <a:ext cx="8012362" cy="4154984"/>
          </a:xfrm>
          <a:prstGeom prst="rect">
            <a:avLst/>
          </a:prstGeom>
          <a:noFill/>
        </p:spPr>
        <p:txBody>
          <a:bodyPr wrap="square" rtlCol="0">
            <a:spAutoFit/>
          </a:bodyPr>
          <a:lstStyle/>
          <a:p>
            <a:pPr algn="l"/>
            <a:r>
              <a:rPr lang="en-US" sz="2400" b="1" i="0" dirty="0">
                <a:effectLst/>
                <a:latin typeface="Arial" panose="020B0604020202020204" pitchFamily="34" charset="0"/>
                <a:cs typeface="Arial" panose="020B0604020202020204" pitchFamily="34" charset="0"/>
              </a:rPr>
              <a:t>Objectives of Small Scale Industries</a:t>
            </a:r>
          </a:p>
          <a:p>
            <a:pPr algn="l"/>
            <a:endParaRPr lang="en-US" sz="2400" b="1" i="0" dirty="0">
              <a:effectLst/>
              <a:latin typeface="Arial" panose="020B0604020202020204" pitchFamily="34" charset="0"/>
              <a:cs typeface="Arial" panose="020B0604020202020204" pitchFamily="34" charset="0"/>
            </a:endParaRPr>
          </a:p>
          <a:p>
            <a:pPr algn="l"/>
            <a:r>
              <a:rPr lang="en-US" b="0" i="0" dirty="0">
                <a:solidFill>
                  <a:srgbClr val="333333"/>
                </a:solidFill>
                <a:effectLst/>
                <a:latin typeface="Arial" panose="020B0604020202020204" pitchFamily="34" charset="0"/>
                <a:cs typeface="Arial" panose="020B0604020202020204" pitchFamily="34" charset="0"/>
              </a:rPr>
              <a:t>The objectives of small scale industries are as follows:</a:t>
            </a:r>
          </a:p>
          <a:p>
            <a:pPr algn="l"/>
            <a:endParaRPr lang="en-US" b="0" i="0" dirty="0">
              <a:solidFill>
                <a:srgbClr val="333333"/>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To create job opportunities for the population.</a:t>
            </a:r>
          </a:p>
          <a:p>
            <a:pPr algn="l">
              <a:buFont typeface="+mj-lt"/>
              <a:buAutoNum type="arabicPeriod"/>
            </a:pPr>
            <a:endParaRPr lang="en-US" b="0" i="0" dirty="0">
              <a:solidFill>
                <a:srgbClr val="333333"/>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To help in the development of the rural areas of the economy.</a:t>
            </a:r>
          </a:p>
          <a:p>
            <a:pPr algn="l">
              <a:buFont typeface="+mj-lt"/>
              <a:buAutoNum type="arabicPeriod"/>
            </a:pPr>
            <a:endParaRPr lang="en-US" b="0" i="0" dirty="0">
              <a:solidFill>
                <a:srgbClr val="333333"/>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To play an active role in reducing the regional imbalances in the nation.</a:t>
            </a:r>
          </a:p>
          <a:p>
            <a:pPr algn="l">
              <a:buFont typeface="+mj-lt"/>
              <a:buAutoNum type="arabicPeriod"/>
            </a:pPr>
            <a:endParaRPr lang="en-US" b="0" i="0" dirty="0">
              <a:solidFill>
                <a:srgbClr val="333333"/>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To help in improving the standard of living for people in rural areas.</a:t>
            </a:r>
          </a:p>
          <a:p>
            <a:pPr algn="l">
              <a:buFont typeface="+mj-lt"/>
              <a:buAutoNum type="arabicPeriod"/>
            </a:pPr>
            <a:endParaRPr lang="en-US" b="0" i="0" dirty="0">
              <a:solidFill>
                <a:srgbClr val="333333"/>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To ensure there is equal distribution of wealth and income</a:t>
            </a:r>
          </a:p>
          <a:p>
            <a:endParaRPr lang="en-IN" dirty="0"/>
          </a:p>
        </p:txBody>
      </p:sp>
    </p:spTree>
    <p:extLst>
      <p:ext uri="{BB962C8B-B14F-4D97-AF65-F5344CB8AC3E}">
        <p14:creationId xmlns:p14="http://schemas.microsoft.com/office/powerpoint/2010/main" val="93004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735D1C-47F5-DF90-A978-BC2508CC9F8F}"/>
              </a:ext>
            </a:extLst>
          </p:cNvPr>
          <p:cNvSpPr txBox="1"/>
          <p:nvPr/>
        </p:nvSpPr>
        <p:spPr>
          <a:xfrm>
            <a:off x="184935" y="667820"/>
            <a:ext cx="11904323" cy="4985980"/>
          </a:xfrm>
          <a:prstGeom prst="rect">
            <a:avLst/>
          </a:prstGeom>
          <a:noFill/>
        </p:spPr>
        <p:txBody>
          <a:bodyPr wrap="square">
            <a:spAutoFit/>
          </a:bodyPr>
          <a:lstStyle/>
          <a:p>
            <a:pPr algn="l"/>
            <a:r>
              <a:rPr lang="en-US" sz="2400" b="1" i="0" dirty="0">
                <a:effectLst/>
                <a:latin typeface="Arial" panose="020B0604020202020204" pitchFamily="34" charset="0"/>
                <a:cs typeface="Arial" panose="020B0604020202020204" pitchFamily="34" charset="0"/>
              </a:rPr>
              <a:t>Role of small scale industries in the Indian Economy</a:t>
            </a:r>
          </a:p>
          <a:p>
            <a:pPr algn="l"/>
            <a:endParaRPr lang="en-US" sz="2400" b="1" i="0" dirty="0">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Employment</a:t>
            </a:r>
          </a:p>
          <a:p>
            <a:pPr algn="just"/>
            <a:r>
              <a:rPr lang="en-US" b="0" i="0" dirty="0">
                <a:solidFill>
                  <a:srgbClr val="314259"/>
                </a:solidFill>
                <a:effectLst/>
                <a:latin typeface="Arial" panose="020B0604020202020204" pitchFamily="34" charset="0"/>
                <a:cs typeface="Arial" panose="020B0604020202020204" pitchFamily="34" charset="0"/>
              </a:rPr>
              <a:t>SSI’s are a major source of employment for developing countries like India. Because of the limited technology and resource availability, they tend to use </a:t>
            </a:r>
            <a:r>
              <a:rPr lang="en-US" b="0" i="0" dirty="0" err="1">
                <a:solidFill>
                  <a:srgbClr val="314259"/>
                </a:solidFill>
                <a:effectLst/>
                <a:latin typeface="Arial" panose="020B0604020202020204" pitchFamily="34" charset="0"/>
                <a:cs typeface="Arial" panose="020B0604020202020204" pitchFamily="34" charset="0"/>
              </a:rPr>
              <a:t>labour</a:t>
            </a:r>
            <a:r>
              <a:rPr lang="en-US" b="0" i="0" dirty="0">
                <a:solidFill>
                  <a:srgbClr val="314259"/>
                </a:solidFill>
                <a:effectLst/>
                <a:latin typeface="Arial" panose="020B0604020202020204" pitchFamily="34" charset="0"/>
                <a:cs typeface="Arial" panose="020B0604020202020204" pitchFamily="34" charset="0"/>
              </a:rPr>
              <a:t> and manpower for their production activities.</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Total Production</a:t>
            </a:r>
          </a:p>
          <a:p>
            <a:pPr algn="just"/>
            <a:r>
              <a:rPr lang="en-US" b="0" i="0" dirty="0">
                <a:solidFill>
                  <a:srgbClr val="314259"/>
                </a:solidFill>
                <a:effectLst/>
                <a:latin typeface="Arial" panose="020B0604020202020204" pitchFamily="34" charset="0"/>
                <a:cs typeface="Arial" panose="020B0604020202020204" pitchFamily="34" charset="0"/>
              </a:rPr>
              <a:t>These enterprises account for almost 40% of the total production of goods and services in India. They are one of the main reasons for the growth and strengthening of the economy.</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Make in India</a:t>
            </a:r>
          </a:p>
          <a:p>
            <a:pPr algn="just"/>
            <a:r>
              <a:rPr lang="en-US" b="0" i="0" dirty="0">
                <a:solidFill>
                  <a:srgbClr val="314259"/>
                </a:solidFill>
                <a:effectLst/>
                <a:latin typeface="Arial" panose="020B0604020202020204" pitchFamily="34" charset="0"/>
                <a:cs typeface="Arial" panose="020B0604020202020204" pitchFamily="34" charset="0"/>
              </a:rPr>
              <a:t>SSI’s are the best examples for the Make in India initiative. They focus on the mission to manufacture in India and sell the products worldwide. This also helps create more demands from all over the world.</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Export Contribution</a:t>
            </a:r>
          </a:p>
          <a:p>
            <a:pPr algn="just"/>
            <a:r>
              <a:rPr lang="en-US" b="0" i="0" dirty="0">
                <a:solidFill>
                  <a:srgbClr val="314259"/>
                </a:solidFill>
                <a:effectLst/>
                <a:latin typeface="Arial" panose="020B0604020202020204" pitchFamily="34" charset="0"/>
                <a:cs typeface="Arial" panose="020B0604020202020204" pitchFamily="34" charset="0"/>
              </a:rPr>
              <a:t>India’s export industry majorly relies on these small industries for their growth and development. Nearly half of the goods that are exported from India are manufactured or produced by these industries.</a:t>
            </a:r>
          </a:p>
        </p:txBody>
      </p:sp>
    </p:spTree>
    <p:extLst>
      <p:ext uri="{BB962C8B-B14F-4D97-AF65-F5344CB8AC3E}">
        <p14:creationId xmlns:p14="http://schemas.microsoft.com/office/powerpoint/2010/main" val="289215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AD31743-9E25-5883-7879-253816915842}"/>
              </a:ext>
            </a:extLst>
          </p:cNvPr>
          <p:cNvSpPr txBox="1"/>
          <p:nvPr/>
        </p:nvSpPr>
        <p:spPr>
          <a:xfrm>
            <a:off x="585627" y="575353"/>
            <a:ext cx="9811820" cy="461665"/>
          </a:xfrm>
          <a:prstGeom prst="rect">
            <a:avLst/>
          </a:prstGeom>
          <a:noFill/>
        </p:spPr>
        <p:txBody>
          <a:bodyPr wrap="square">
            <a:spAutoFit/>
          </a:bodyPr>
          <a:lstStyle/>
          <a:p>
            <a:pPr algn="l"/>
            <a:r>
              <a:rPr lang="en-US" sz="2400" b="1" i="0" dirty="0">
                <a:effectLst/>
                <a:latin typeface="Arial" panose="020B0604020202020204" pitchFamily="34" charset="0"/>
                <a:cs typeface="Arial" panose="020B0604020202020204" pitchFamily="34" charset="0"/>
              </a:rPr>
              <a:t>Role of small scale industries in the Indian Economy (Contd.)</a:t>
            </a:r>
          </a:p>
        </p:txBody>
      </p:sp>
      <p:sp>
        <p:nvSpPr>
          <p:cNvPr id="8" name="TextBox 7">
            <a:extLst>
              <a:ext uri="{FF2B5EF4-FFF2-40B4-BE49-F238E27FC236}">
                <a16:creationId xmlns:a16="http://schemas.microsoft.com/office/drawing/2014/main" id="{3BF9BCCD-EE56-8FF6-15A7-47C687C6986B}"/>
              </a:ext>
            </a:extLst>
          </p:cNvPr>
          <p:cNvSpPr txBox="1"/>
          <p:nvPr/>
        </p:nvSpPr>
        <p:spPr>
          <a:xfrm>
            <a:off x="585627" y="1387011"/>
            <a:ext cx="11044719" cy="2585323"/>
          </a:xfrm>
          <a:prstGeom prst="rect">
            <a:avLst/>
          </a:prstGeom>
          <a:noFill/>
        </p:spPr>
        <p:txBody>
          <a:bodyPr wrap="square">
            <a:spAutoFit/>
          </a:bodyPr>
          <a:lstStyle/>
          <a:p>
            <a:pPr algn="just"/>
            <a:r>
              <a:rPr lang="en-US" b="1" i="0" dirty="0">
                <a:solidFill>
                  <a:srgbClr val="000000"/>
                </a:solidFill>
                <a:effectLst/>
                <a:latin typeface="Arial" panose="020B0604020202020204" pitchFamily="34" charset="0"/>
                <a:cs typeface="Arial" panose="020B0604020202020204" pitchFamily="34" charset="0"/>
              </a:rPr>
              <a:t>Public Welfare</a:t>
            </a:r>
          </a:p>
          <a:p>
            <a:pPr algn="just"/>
            <a:r>
              <a:rPr lang="en-US" b="0" i="0" dirty="0">
                <a:solidFill>
                  <a:srgbClr val="314259"/>
                </a:solidFill>
                <a:effectLst/>
                <a:latin typeface="Arial" panose="020B0604020202020204" pitchFamily="34" charset="0"/>
                <a:cs typeface="Arial" panose="020B0604020202020204" pitchFamily="34" charset="0"/>
              </a:rPr>
              <a:t>These industries have an opportunity to earn wealth and create employment. SSIs are also important for the social growth and development of our country.</a:t>
            </a:r>
          </a:p>
          <a:p>
            <a:pPr algn="just"/>
            <a:endParaRPr lang="en-US" b="0" i="0" dirty="0">
              <a:solidFill>
                <a:srgbClr val="314259"/>
              </a:solidFill>
              <a:effectLst/>
              <a:latin typeface="Arial" panose="020B0604020202020204" pitchFamily="34" charset="0"/>
              <a:cs typeface="Arial" panose="020B0604020202020204" pitchFamily="34" charset="0"/>
            </a:endParaRPr>
          </a:p>
          <a:p>
            <a:pPr algn="just"/>
            <a:r>
              <a:rPr lang="en-US" b="1" i="0" dirty="0">
                <a:solidFill>
                  <a:srgbClr val="000000"/>
                </a:solidFill>
                <a:effectLst/>
                <a:latin typeface="Arial" panose="020B0604020202020204" pitchFamily="34" charset="0"/>
                <a:cs typeface="Arial" panose="020B0604020202020204" pitchFamily="34" charset="0"/>
              </a:rPr>
              <a:t>Seedbed for Large Scale Industries</a:t>
            </a:r>
          </a:p>
          <a:p>
            <a:pPr algn="just"/>
            <a:r>
              <a:rPr lang="en-US" b="0" i="0" dirty="0">
                <a:solidFill>
                  <a:srgbClr val="314259"/>
                </a:solidFill>
                <a:effectLst/>
                <a:latin typeface="Arial" panose="020B0604020202020204" pitchFamily="34" charset="0"/>
                <a:cs typeface="Arial" panose="020B0604020202020204" pitchFamily="34" charset="0"/>
              </a:rPr>
              <a:t>SSI acts as the seedbed for Large Scale Industries (LSI) as it provides conducive conditions for the development and growth of entrepreneurs. Small enterprises require low investment and simple technology and use local resources to meet local demands through personal contacts. Thus, it creates scope for the growth and development of LSI.</a:t>
            </a:r>
          </a:p>
        </p:txBody>
      </p:sp>
      <p:sp>
        <p:nvSpPr>
          <p:cNvPr id="10" name="TextBox 9">
            <a:extLst>
              <a:ext uri="{FF2B5EF4-FFF2-40B4-BE49-F238E27FC236}">
                <a16:creationId xmlns:a16="http://schemas.microsoft.com/office/drawing/2014/main" id="{6666637F-D615-F0F2-F9EB-99DE28878F15}"/>
              </a:ext>
            </a:extLst>
          </p:cNvPr>
          <p:cNvSpPr txBox="1"/>
          <p:nvPr/>
        </p:nvSpPr>
        <p:spPr>
          <a:xfrm>
            <a:off x="852755" y="4243226"/>
            <a:ext cx="8293813" cy="2308324"/>
          </a:xfrm>
          <a:prstGeom prst="rect">
            <a:avLst/>
          </a:prstGeom>
          <a:noFill/>
        </p:spPr>
        <p:txBody>
          <a:bodyPr wrap="square">
            <a:spAutoFit/>
          </a:bodyPr>
          <a:lstStyle/>
          <a:p>
            <a:pPr algn="l"/>
            <a:r>
              <a:rPr lang="en-US" b="1" i="0" dirty="0">
                <a:effectLst/>
                <a:latin typeface="Arial" panose="020B0604020202020204" pitchFamily="34" charset="0"/>
                <a:cs typeface="Arial" panose="020B0604020202020204" pitchFamily="34" charset="0"/>
              </a:rPr>
              <a:t>Examples of Small Scale Industries</a:t>
            </a:r>
          </a:p>
          <a:p>
            <a:pPr algn="l"/>
            <a:endParaRPr lang="en-US" b="0" i="0" dirty="0">
              <a:solidFill>
                <a:srgbClr val="333333"/>
              </a:solidFill>
              <a:effectLst/>
              <a:latin typeface="Roboto" panose="02000000000000000000" pitchFamily="2" charset="0"/>
            </a:endParaRPr>
          </a:p>
          <a:p>
            <a:pPr algn="l"/>
            <a:r>
              <a:rPr lang="en-US" b="0" i="0" dirty="0">
                <a:solidFill>
                  <a:srgbClr val="333333"/>
                </a:solidFill>
                <a:effectLst/>
                <a:latin typeface="Arial" panose="020B0604020202020204" pitchFamily="34" charset="0"/>
                <a:cs typeface="Arial" panose="020B0604020202020204" pitchFamily="34" charset="0"/>
              </a:rPr>
              <a:t>1.Paper Bags industries</a:t>
            </a:r>
          </a:p>
          <a:p>
            <a:pPr algn="l"/>
            <a:r>
              <a:rPr lang="en-US" b="0" i="0" dirty="0">
                <a:solidFill>
                  <a:srgbClr val="333333"/>
                </a:solidFill>
                <a:effectLst/>
                <a:latin typeface="Arial" panose="020B0604020202020204" pitchFamily="34" charset="0"/>
                <a:cs typeface="Arial" panose="020B0604020202020204" pitchFamily="34" charset="0"/>
              </a:rPr>
              <a:t>2.Leather belt manufacturing industries</a:t>
            </a:r>
          </a:p>
          <a:p>
            <a:pPr algn="l"/>
            <a:r>
              <a:rPr lang="en-US" b="0" i="0" dirty="0">
                <a:solidFill>
                  <a:srgbClr val="333333"/>
                </a:solidFill>
                <a:effectLst/>
                <a:latin typeface="Arial" panose="020B0604020202020204" pitchFamily="34" charset="0"/>
                <a:cs typeface="Arial" panose="020B0604020202020204" pitchFamily="34" charset="0"/>
              </a:rPr>
              <a:t>3.Small toys manufacturing industries</a:t>
            </a:r>
          </a:p>
          <a:p>
            <a:pPr algn="l"/>
            <a:r>
              <a:rPr lang="en-US" b="0" i="0" dirty="0">
                <a:solidFill>
                  <a:srgbClr val="333333"/>
                </a:solidFill>
                <a:effectLst/>
                <a:latin typeface="Arial" panose="020B0604020202020204" pitchFamily="34" charset="0"/>
                <a:cs typeface="Arial" panose="020B0604020202020204" pitchFamily="34" charset="0"/>
              </a:rPr>
              <a:t>4.Bakeries</a:t>
            </a:r>
          </a:p>
          <a:p>
            <a:pPr algn="l"/>
            <a:r>
              <a:rPr lang="en-US" b="0" i="0" dirty="0">
                <a:solidFill>
                  <a:srgbClr val="333333"/>
                </a:solidFill>
                <a:effectLst/>
                <a:latin typeface="Arial" panose="020B0604020202020204" pitchFamily="34" charset="0"/>
                <a:cs typeface="Arial" panose="020B0604020202020204" pitchFamily="34" charset="0"/>
              </a:rPr>
              <a:t>5.School stationeries</a:t>
            </a:r>
          </a:p>
          <a:p>
            <a:pPr algn="l"/>
            <a:r>
              <a:rPr lang="en-US" b="0" i="0" dirty="0">
                <a:solidFill>
                  <a:srgbClr val="333333"/>
                </a:solidFill>
                <a:effectLst/>
                <a:latin typeface="Arial" panose="020B0604020202020204" pitchFamily="34" charset="0"/>
                <a:cs typeface="Arial" panose="020B0604020202020204" pitchFamily="34" charset="0"/>
              </a:rPr>
              <a:t>6.Water bottles manufacturing industries</a:t>
            </a:r>
          </a:p>
        </p:txBody>
      </p:sp>
    </p:spTree>
    <p:extLst>
      <p:ext uri="{BB962C8B-B14F-4D97-AF65-F5344CB8AC3E}">
        <p14:creationId xmlns:p14="http://schemas.microsoft.com/office/powerpoint/2010/main" val="106960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2A91F-A19D-3A9A-9A16-1426AD38205D}"/>
              </a:ext>
            </a:extLst>
          </p:cNvPr>
          <p:cNvSpPr txBox="1"/>
          <p:nvPr/>
        </p:nvSpPr>
        <p:spPr>
          <a:xfrm>
            <a:off x="5274644" y="2628781"/>
            <a:ext cx="2313390"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 YOU</a:t>
            </a:r>
            <a:endParaRPr kumimoji="0" lang="en-IN"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084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678</Words>
  <Application>Microsoft Office PowerPoint</Application>
  <PresentationFormat>Widescreen</PresentationFormat>
  <Paragraphs>78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1</cp:revision>
  <dcterms:created xsi:type="dcterms:W3CDTF">2023-01-08T13:34:29Z</dcterms:created>
  <dcterms:modified xsi:type="dcterms:W3CDTF">2023-01-08T13:59:03Z</dcterms:modified>
</cp:coreProperties>
</file>